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estrial" panose="020B0604020202020204" charset="0"/>
      <p:regular r:id="rId31"/>
    </p:embeddedFont>
    <p:embeddedFont>
      <p:font typeface="Roboto Mon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4" y="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9b4f86f9_3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79b4f86f9_3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9b4f86f9_3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379b4f86f9_3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9b4f86f9_3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379b4f86f9_3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9b4f86f9_3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379b4f86f9_3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79b4f86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379b4f86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9b4f86f9_3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379b4f86f9_3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9b4f86f9_3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379b4f86f9_3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9b4f86f9_3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379b4f86f9_3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79b4f86f9_3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379b4f86f9_3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9b4f86f9_3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379b4f86f9_3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9b4f86f9_3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379b4f86f9_3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79b4f86f9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379b4f86f9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9b4f86f9_3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379b4f86f9_3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79b4f86f9_3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g379b4f86f9_3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9b4f86f9_3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379b4f86f9_3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79b4f86f9_3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379b4f86f9_3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9b4f86f9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379b4f86f9_3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9b4f86f9_3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379b4f86f9_3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9b4f86f9_3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379b4f86f9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9b4f86f9_3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79b4f86f9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79b4f86f9_3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79b4f86f9_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9b4f86f9_3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9b4f86f9_3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9b4f86f9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379b4f86f9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9b4f86f9_3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379b4f86f9_3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23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7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856057" y="1687114"/>
            <a:ext cx="4450883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56057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4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5" cy="2474833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856057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estrial"/>
              <a:buNone/>
            </a:pPr>
            <a:r>
              <a:rPr lang="en" sz="6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 sz="1100"/>
          </a:p>
        </p:txBody>
      </p:sp>
      <p:sp>
        <p:nvSpPr>
          <p:cNvPr id="235" name="Google Shape;235;p26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estrial"/>
              <a:buNone/>
            </a:pPr>
            <a:r>
              <a:rPr lang="en" sz="6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856057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8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856057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2"/>
          </p:nvPr>
        </p:nvSpPr>
        <p:spPr>
          <a:xfrm>
            <a:off x="845938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2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6" name="Google Shape;256;p29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9" name="Google Shape;259;p29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2" name="Google Shape;262;p29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9"/>
          </p:nvPr>
        </p:nvSpPr>
        <p:spPr>
          <a:xfrm>
            <a:off x="5889332" y="3735640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 rot="5400000">
            <a:off x="3242666" y="-699492"/>
            <a:ext cx="2656285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9845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buClr>
                <a:schemeClr val="lt1"/>
              </a:buClr>
              <a:buSzPts val="800"/>
              <a:buFont typeface="Questrial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856057" y="1687114"/>
            <a:ext cx="3658792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2"/>
          </p:nvPr>
        </p:nvSpPr>
        <p:spPr>
          <a:xfrm>
            <a:off x="4629150" y="1687114"/>
            <a:ext cx="3656408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027514" y="1687114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867150" y="444500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21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ctrTitle"/>
          </p:nvPr>
        </p:nvSpPr>
        <p:spPr>
          <a:xfrm>
            <a:off x="2000250" y="263236"/>
            <a:ext cx="5143500" cy="250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 algn="ctr">
              <a:buClr>
                <a:srgbClr val="FFFFFF"/>
              </a:buClr>
              <a:buSzPts val="3200"/>
            </a:pPr>
            <a:r>
              <a:rPr lang="en-US" sz="3200" dirty="0"/>
              <a:t>Theory &amp; Implementation of </a:t>
            </a:r>
            <a:r>
              <a:rPr lang="en" sz="3200" dirty="0"/>
              <a:t>Grover’s Algorithm in IBM’s QISkit OpenQASM 2.0 Representation</a:t>
            </a:r>
            <a:endParaRPr sz="1100" dirty="0"/>
          </a:p>
        </p:txBody>
      </p:sp>
      <p:sp>
        <p:nvSpPr>
          <p:cNvPr id="412" name="Google Shape;412;p49"/>
          <p:cNvSpPr txBox="1">
            <a:spLocks noGrp="1"/>
          </p:cNvSpPr>
          <p:nvPr>
            <p:ph type="subTitle" idx="1"/>
          </p:nvPr>
        </p:nvSpPr>
        <p:spPr>
          <a:xfrm>
            <a:off x="2000251" y="2701528"/>
            <a:ext cx="5143499" cy="71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GEORGE DAVILA, ALI AL KOBAISI, TYRONE THAMES</a:t>
            </a:r>
            <a:endParaRPr sz="1500" b="1" i="0" u="none" strike="noStrike" cap="none" dirty="0">
              <a:solidFill>
                <a:srgbClr val="82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>
            <a:spLocks noGrp="1"/>
          </p:cNvSpPr>
          <p:nvPr>
            <p:ph type="title"/>
          </p:nvPr>
        </p:nvSpPr>
        <p:spPr>
          <a:xfrm>
            <a:off x="866025" y="6831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GROVER’S ALGORITHM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0" name="Google Shape;490;p58"/>
          <p:cNvSpPr txBox="1">
            <a:spLocks noGrp="1"/>
          </p:cNvSpPr>
          <p:nvPr>
            <p:ph type="body" idx="1"/>
          </p:nvPr>
        </p:nvSpPr>
        <p:spPr>
          <a:xfrm>
            <a:off x="691199" y="1406475"/>
            <a:ext cx="5751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Starts by preparing the superposition of all bases using Hadamard gates.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Repeat sqrt(𝑁) times: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Apply, 𝑓, the black box operation.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Apply reflection across the average.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0" y="1406463"/>
            <a:ext cx="15430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852125" y="75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GEOMETRICALLY</a:t>
            </a:r>
            <a:endParaRPr sz="27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7" name="Google Shape;497;p59"/>
          <p:cNvSpPr txBox="1">
            <a:spLocks noGrp="1"/>
          </p:cNvSpPr>
          <p:nvPr>
            <p:ph type="body" idx="1"/>
          </p:nvPr>
        </p:nvSpPr>
        <p:spPr>
          <a:xfrm>
            <a:off x="788550" y="16102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black box (phase oracle) reflects the current state around the uniform superposition of all unmarked bases.</a:t>
            </a: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5500" y="1152475"/>
            <a:ext cx="31432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GROVER’S DIFFUSION OPERATION</a:t>
            </a:r>
            <a:endParaRPr sz="27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4" name="Google Shape;50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2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After application of the oracle, the state can be pushed towards 𝜔 by a reflection around |s⟩.</a:t>
            </a: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operation for this reflection is:</a:t>
            </a: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𝑉 = 𝐼 - 2|s⟩⟨s|</a:t>
            </a: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    = 𝐻 (𝐼 - 2|0⟩⟨0|) 𝐻</a:t>
            </a: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lang="en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7700" y="1170125"/>
            <a:ext cx="31432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1"/>
          <p:cNvPicPr preferRelativeResize="0"/>
          <p:nvPr/>
        </p:nvPicPr>
        <p:blipFill rotWithShape="1">
          <a:blip r:embed="rId3">
            <a:alphaModFix/>
          </a:blip>
          <a:srcRect l="22791"/>
          <a:stretch/>
        </p:blipFill>
        <p:spPr>
          <a:xfrm>
            <a:off x="3562700" y="0"/>
            <a:ext cx="5574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>
                <a:solidFill>
                  <a:srgbClr val="000000"/>
                </a:solidFill>
              </a:rPr>
              <a:t>N = 16</a:t>
            </a:r>
            <a:endParaRPr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2" name="Google Shape;512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2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process can be repeated 3 times</a:t>
            </a: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SUPERPOSITION OF ALL BASES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18" name="Google Shape;51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331878"/>
            <a:ext cx="25336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2"/>
          <p:cNvPicPr preferRelativeResize="0"/>
          <p:nvPr/>
        </p:nvPicPr>
        <p:blipFill rotWithShape="1">
          <a:blip r:embed="rId4">
            <a:alphaModFix/>
          </a:blip>
          <a:srcRect l="2166" t="3858" r="1927" b="3394"/>
          <a:stretch/>
        </p:blipFill>
        <p:spPr>
          <a:xfrm>
            <a:off x="3110600" y="1271176"/>
            <a:ext cx="5608850" cy="2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>
            <a:spLocks noGrp="1"/>
          </p:cNvSpPr>
          <p:nvPr>
            <p:ph type="title"/>
          </p:nvPr>
        </p:nvSpPr>
        <p:spPr>
          <a:xfrm>
            <a:off x="775825" y="64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PHASE ORACLE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25" name="Google Shape;525;p63"/>
          <p:cNvSpPr txBox="1">
            <a:spLocks noGrp="1"/>
          </p:cNvSpPr>
          <p:nvPr>
            <p:ph type="body" idx="1"/>
          </p:nvPr>
        </p:nvSpPr>
        <p:spPr>
          <a:xfrm>
            <a:off x="979275" y="1355925"/>
            <a:ext cx="50889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 can be written as a reversible operation as: 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26" name="Google Shape;52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901" y="1905525"/>
            <a:ext cx="5963977" cy="13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FIRST OPERATION / REFLECTION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32" name="Google Shape;53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689" y="1633525"/>
            <a:ext cx="25241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0813" y="1170125"/>
            <a:ext cx="54673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REFLECTION ACROSS THE AVERAGE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39" name="Google Shape;539;p65"/>
          <p:cNvSpPr txBox="1">
            <a:spLocks noGrp="1"/>
          </p:cNvSpPr>
          <p:nvPr>
            <p:ph type="body" idx="1"/>
          </p:nvPr>
        </p:nvSpPr>
        <p:spPr>
          <a:xfrm>
            <a:off x="723725" y="1969633"/>
            <a:ext cx="239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After 2nd reflection: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𝑉 = 𝐼 - 2|s⟩⟨s|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625" y="1170125"/>
            <a:ext cx="5652525" cy="35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Prepare  the state of superposition of all bases using Hadamard gates.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7" name="Google Shape;547;p66"/>
          <p:cNvSpPr txBox="1"/>
          <p:nvPr/>
        </p:nvSpPr>
        <p:spPr>
          <a:xfrm>
            <a:off x="311700" y="2673087"/>
            <a:ext cx="4170900" cy="727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 in </a:t>
            </a:r>
            <a:r>
              <a:rPr lang="en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(N):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circuit.</a:t>
            </a:r>
            <a:r>
              <a:rPr lang="en" sz="18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(q_register[i])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8" name="Google Shape;54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2300" y="661263"/>
            <a:ext cx="20549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>
            <a:spLocks noGrp="1"/>
          </p:cNvSpPr>
          <p:nvPr>
            <p:ph type="body" idx="1"/>
          </p:nvPr>
        </p:nvSpPr>
        <p:spPr>
          <a:xfrm>
            <a:off x="1170452" y="1160467"/>
            <a:ext cx="376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We need operator: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 - 2|0⟩⟨0|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that maps: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|0⟩ ⟼ -|0⟩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|x⟩ ⟼ |x⟩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4" name="Google Shape;55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REFLECTION ABOUT |000…0⟩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5" name="Google Shape;555;p67"/>
          <p:cNvSpPr txBox="1">
            <a:spLocks noGrp="1"/>
          </p:cNvSpPr>
          <p:nvPr>
            <p:ph type="body" idx="1"/>
          </p:nvPr>
        </p:nvSpPr>
        <p:spPr>
          <a:xfrm>
            <a:off x="4301800" y="1017725"/>
            <a:ext cx="3460200" cy="3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Pauli Z gate: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|0⟩ ⟼ |0⟩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|1⟩ ⟼ -|1⟩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Controlled Z: 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|00⟩ ⟼ |00⟩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|01⟩ ⟼ |01⟩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|10⟩ ⟼ |10⟩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|11⟩ ⟼ -|11⟩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OUTLINE</a:t>
            </a:r>
            <a:endParaRPr sz="1100"/>
          </a:p>
        </p:txBody>
      </p:sp>
      <p:sp>
        <p:nvSpPr>
          <p:cNvPr id="418" name="Google Shape;418;p50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" sz="1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Basics of Software/Hardware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Backend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Basic examples of circuits on IBMQX4</a:t>
            </a:r>
            <a:endParaRPr sz="1100"/>
          </a:p>
          <a:p>
            <a:pPr marL="1778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" sz="1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Grover’s Algorithm: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Problem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Conceptual basics</a:t>
            </a:r>
            <a:endParaRPr sz="1100"/>
          </a:p>
          <a:p>
            <a:pPr marL="1778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" sz="1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Grover’s Algorithm: 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on IBMQX</a:t>
            </a:r>
            <a:endParaRPr sz="1100"/>
          </a:p>
          <a:p>
            <a:pPr marL="520700" marR="0" lvl="1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Results</a:t>
            </a:r>
            <a:endParaRPr sz="1100"/>
          </a:p>
        </p:txBody>
      </p:sp>
      <p:pic>
        <p:nvPicPr>
          <p:cNvPr id="419" name="Google Shape;419;p50" descr="Super Grover flying hig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718491" y="2948175"/>
            <a:ext cx="1863934" cy="11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REFLECTION USING CONTROLLED Z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1" name="Google Shape;561;p68"/>
          <p:cNvSpPr txBox="1">
            <a:spLocks noGrp="1"/>
          </p:cNvSpPr>
          <p:nvPr>
            <p:ph type="body" idx="1"/>
          </p:nvPr>
        </p:nvSpPr>
        <p:spPr>
          <a:xfrm>
            <a:off x="1001575" y="1475890"/>
            <a:ext cx="3460200" cy="3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 Controlled Z NOT: 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|00⟩ ⟼ -|00⟩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|01⟩ ⟼ |01⟩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|10⟩ ⟼ |10⟩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|11⟩ ⟼ |11⟩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 C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n-1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Z   NOT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endParaRPr sz="3000" b="0" i="0" u="none" strike="noStrike" cap="none" baseline="30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62" name="Google Shape;56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7850" y="1172261"/>
            <a:ext cx="2821550" cy="27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8"/>
          <p:cNvSpPr txBox="1"/>
          <p:nvPr/>
        </p:nvSpPr>
        <p:spPr>
          <a:xfrm>
            <a:off x="4461775" y="4028300"/>
            <a:ext cx="4429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Giacomo Nannicini, “An Introduction to Quantum Computing, Without the Physics”, 2018</a:t>
            </a:r>
            <a:b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CONTROLLED Z USING CNOT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9" name="Google Shape;569;p69"/>
          <p:cNvSpPr txBox="1">
            <a:spLocks noGrp="1"/>
          </p:cNvSpPr>
          <p:nvPr>
            <p:ph type="body" idx="1"/>
          </p:nvPr>
        </p:nvSpPr>
        <p:spPr>
          <a:xfrm>
            <a:off x="713231" y="1349551"/>
            <a:ext cx="3901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There is no Controlled Z operator in QISKit.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But Z operator is equal to: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Z  =  H   NOT   H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Therefore Controlled Z can be written as: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CZ = (I</a:t>
            </a:r>
            <a:r>
              <a:rPr lang="en" sz="3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H)   CNOT   (I</a:t>
            </a:r>
            <a:r>
              <a:rPr lang="en" sz="3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H)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0" name="Google Shape;570;p69"/>
          <p:cNvPicPr preferRelativeResize="0"/>
          <p:nvPr/>
        </p:nvPicPr>
        <p:blipFill rotWithShape="1">
          <a:blip r:embed="rId3">
            <a:alphaModFix/>
          </a:blip>
          <a:srcRect l="59596"/>
          <a:stretch/>
        </p:blipFill>
        <p:spPr>
          <a:xfrm>
            <a:off x="4882351" y="2830100"/>
            <a:ext cx="3311793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9"/>
          <p:cNvPicPr preferRelativeResize="0"/>
          <p:nvPr/>
        </p:nvPicPr>
        <p:blipFill rotWithShape="1">
          <a:blip r:embed="rId3">
            <a:alphaModFix/>
          </a:blip>
          <a:srcRect r="68377"/>
          <a:stretch/>
        </p:blipFill>
        <p:spPr>
          <a:xfrm>
            <a:off x="5033338" y="1349551"/>
            <a:ext cx="2592151" cy="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</a:t>
            </a:r>
            <a:r>
              <a:rPr lang="en" sz="2700" b="0" i="1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CONTROLLED NOT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7" name="Google Shape;57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802" y="1147325"/>
            <a:ext cx="6171547" cy="30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0"/>
          <p:cNvSpPr txBox="1"/>
          <p:nvPr/>
        </p:nvSpPr>
        <p:spPr>
          <a:xfrm>
            <a:off x="698050" y="4320550"/>
            <a:ext cx="7053900" cy="700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Adriano Barenco et. al, “Elementary gates for quantum computation", Quantum Physics, 1995, Lemma 7.2.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PHASE ORACLE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84" name="Google Shape;58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100" y="1307899"/>
            <a:ext cx="3044599" cy="11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99" y="3104330"/>
            <a:ext cx="3131000" cy="10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5619" y="1393900"/>
            <a:ext cx="2980806" cy="10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1"/>
          <p:cNvPicPr preferRelativeResize="0"/>
          <p:nvPr/>
        </p:nvPicPr>
        <p:blipFill rotWithShape="1">
          <a:blip r:embed="rId6">
            <a:alphaModFix/>
          </a:blip>
          <a:srcRect t="14250"/>
          <a:stretch/>
        </p:blipFill>
        <p:spPr>
          <a:xfrm>
            <a:off x="5339450" y="3166876"/>
            <a:ext cx="2113125" cy="11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1"/>
          <p:cNvSpPr txBox="1"/>
          <p:nvPr/>
        </p:nvSpPr>
        <p:spPr>
          <a:xfrm>
            <a:off x="1382200" y="1099725"/>
            <a:ext cx="1833598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|00⟩ ⟼ -|00⟩</a:t>
            </a:r>
            <a: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5638812" y="1099725"/>
            <a:ext cx="1695338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|10⟩ ⟼ -|10⟩</a:t>
            </a:r>
            <a: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>
            <a:off x="5638813" y="2713875"/>
            <a:ext cx="1695338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|11⟩ ⟼ -|11⟩</a:t>
            </a:r>
            <a: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1382200" y="2796325"/>
            <a:ext cx="1833598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|01⟩ ⟼ -|01⟩</a:t>
            </a:r>
            <a:r>
              <a:rPr lang="en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 / REFLECTION ACROSS AVERAGE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estrial"/>
              <a:buNone/>
            </a:pP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7" name="Google Shape;59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𝐼 - 2|s⟩⟨s|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can be implemented as: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NOT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CZ   NOT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H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⊗n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98" name="Google Shape;59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699738"/>
            <a:ext cx="4061750" cy="1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2"/>
          <p:cNvSpPr txBox="1"/>
          <p:nvPr/>
        </p:nvSpPr>
        <p:spPr>
          <a:xfrm>
            <a:off x="4498525" y="1234425"/>
            <a:ext cx="1445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For 2 qbits: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856058" y="561180"/>
            <a:ext cx="7429500" cy="83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est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IBMQX4 CHIP</a:t>
            </a:r>
            <a:endParaRPr sz="3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1"/>
          </p:nvPr>
        </p:nvSpPr>
        <p:spPr>
          <a:xfrm>
            <a:off x="904875" y="1279213"/>
            <a:ext cx="7380683" cy="306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 sz="1800" b="1" i="0" u="sng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Parameters of the chip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5 qubit chip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ωR</a:t>
            </a:r>
            <a:r>
              <a:rPr lang="en" sz="1800" b="0" i="0" u="none" strike="noStrike" cap="none" baseline="-25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= Resonant frequency of readout resonator R</a:t>
            </a:r>
            <a:r>
              <a:rPr lang="en" sz="1800" b="0" i="0" u="none" strike="noStrike" cap="none" baseline="-25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 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ω</a:t>
            </a:r>
            <a:r>
              <a:rPr lang="en" sz="1800" b="0" i="0" u="none" strike="noStrike" cap="none" baseline="-25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= qubit frequency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δ</a:t>
            </a:r>
            <a:r>
              <a:rPr lang="en" sz="1800" b="0" i="0" u="none" strike="noStrike" cap="none" baseline="-25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= anharmonicity, difference b/w freq of state 1→ 2 transmission and freq of state 0→1 transition 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χ = qubit-cavity coupling strength</a:t>
            </a:r>
            <a:endParaRPr sz="1100"/>
          </a:p>
          <a:p>
            <a:pPr marL="177800" marR="0" lvl="0" indent="-381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177800" marR="0" lvl="0" indent="-381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l="21779" t="64515" r="45888" b="13318"/>
          <a:stretch/>
        </p:blipFill>
        <p:spPr>
          <a:xfrm>
            <a:off x="4572000" y="3553625"/>
            <a:ext cx="2964693" cy="13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027" y="770133"/>
            <a:ext cx="1989011" cy="20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PHYSICS OF QUBIT-CAVITY SYSTEM</a:t>
            </a:r>
            <a:endParaRPr sz="1100"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6578" y="3088862"/>
            <a:ext cx="3271916" cy="9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Described by cavity quantum electrodynamics (cQED) 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Vacuum particles disturb the qubit → don’t have perfect coherence</a:t>
            </a:r>
            <a:endParaRPr sz="1100"/>
          </a:p>
          <a:p>
            <a:pPr marL="177800" marR="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Constitutes a </a:t>
            </a:r>
            <a:r>
              <a:rPr lang="en" sz="1800" b="0" i="1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Hybrid Quantum System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→ Dissipates into environment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059" y="3088862"/>
            <a:ext cx="3303101" cy="96364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/>
        </p:nvSpPr>
        <p:spPr>
          <a:xfrm>
            <a:off x="856059" y="4211848"/>
            <a:ext cx="24020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Qubit                Cavity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PHYSICS OF QUBIT-CAVITY SYSTEM</a:t>
            </a:r>
            <a:endParaRPr sz="1100"/>
          </a:p>
        </p:txBody>
      </p:sp>
      <p:sp>
        <p:nvSpPr>
          <p:cNvPr id="442" name="Google Shape;442;p5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Keep at low temperature T = 0.021 K to help preserve coherence</a:t>
            </a:r>
            <a:endParaRPr sz="1100"/>
          </a:p>
        </p:txBody>
      </p:sp>
      <p:pic>
        <p:nvPicPr>
          <p:cNvPr id="443" name="Google Shape;443;p53"/>
          <p:cNvPicPr preferRelativeResize="0"/>
          <p:nvPr/>
        </p:nvPicPr>
        <p:blipFill rotWithShape="1">
          <a:blip r:embed="rId3">
            <a:alphaModFix/>
          </a:blip>
          <a:srcRect t="8185" r="6968"/>
          <a:stretch/>
        </p:blipFill>
        <p:spPr>
          <a:xfrm>
            <a:off x="587328" y="2142682"/>
            <a:ext cx="8191199" cy="17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1062154" y="4402613"/>
            <a:ext cx="24020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(Retrived April 7</a:t>
            </a:r>
            <a:r>
              <a:rPr lang="en" sz="1400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</a:t>
            </a:r>
            <a:r>
              <a:rPr lang="en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appx 15:00)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>
            <a:spLocks noGrp="1"/>
          </p:cNvSpPr>
          <p:nvPr>
            <p:ph type="title"/>
          </p:nvPr>
        </p:nvSpPr>
        <p:spPr>
          <a:xfrm>
            <a:off x="856060" y="136978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SIMPLE EXAMPLES OF IMPLEMENTATION</a:t>
            </a:r>
            <a:endParaRPr sz="1100"/>
          </a:p>
        </p:txBody>
      </p:sp>
      <p:sp>
        <p:nvSpPr>
          <p:cNvPr id="450" name="Google Shape;450;p54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51" name="Google Shape;45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059" y="879856"/>
            <a:ext cx="6565473" cy="4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/>
        </p:nvSpPr>
        <p:spPr>
          <a:xfrm>
            <a:off x="3802104" y="1389367"/>
            <a:ext cx="3425446" cy="692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Should yield result of 1 on 00000, but since it’s using actual qubit it decoheres and leaks into the 00001 state a bit</a:t>
            </a:r>
            <a:endParaRPr sz="1100"/>
          </a:p>
        </p:txBody>
      </p:sp>
      <p:sp>
        <p:nvSpPr>
          <p:cNvPr id="453" name="Google Shape;453;p54"/>
          <p:cNvSpPr txBox="1"/>
          <p:nvPr/>
        </p:nvSpPr>
        <p:spPr>
          <a:xfrm>
            <a:off x="2974762" y="2935634"/>
            <a:ext cx="17938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 entanglement here</a:t>
            </a:r>
            <a:endParaRPr sz="1100"/>
          </a:p>
        </p:txBody>
      </p:sp>
      <p:cxnSp>
        <p:nvCxnSpPr>
          <p:cNvPr id="454" name="Google Shape;454;p54"/>
          <p:cNvCxnSpPr>
            <a:stCxn id="453" idx="1"/>
          </p:cNvCxnSpPr>
          <p:nvPr/>
        </p:nvCxnSpPr>
        <p:spPr>
          <a:xfrm flipH="1">
            <a:off x="1684462" y="3074133"/>
            <a:ext cx="1290300" cy="30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5"/>
          <p:cNvGrpSpPr/>
          <p:nvPr/>
        </p:nvGrpSpPr>
        <p:grpSpPr>
          <a:xfrm>
            <a:off x="5009601" y="2369418"/>
            <a:ext cx="2411016" cy="2386661"/>
            <a:chOff x="7562529" y="3595695"/>
            <a:chExt cx="2186309" cy="2164224"/>
          </a:xfrm>
        </p:grpSpPr>
        <p:pic>
          <p:nvPicPr>
            <p:cNvPr id="460" name="Google Shape;460;p55"/>
            <p:cNvPicPr preferRelativeResize="0"/>
            <p:nvPr/>
          </p:nvPicPr>
          <p:blipFill rotWithShape="1">
            <a:blip r:embed="rId3">
              <a:alphaModFix/>
            </a:blip>
            <a:srcRect l="63903" t="30578" r="14844" b="50503"/>
            <a:stretch/>
          </p:blipFill>
          <p:spPr>
            <a:xfrm>
              <a:off x="7562529" y="3595695"/>
              <a:ext cx="2186309" cy="1297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55"/>
            <p:cNvPicPr preferRelativeResize="0"/>
            <p:nvPr/>
          </p:nvPicPr>
          <p:blipFill rotWithShape="1">
            <a:blip r:embed="rId4">
              <a:alphaModFix/>
            </a:blip>
            <a:srcRect l="63896" t="29002" r="14849" b="58065"/>
            <a:stretch/>
          </p:blipFill>
          <p:spPr>
            <a:xfrm>
              <a:off x="7562529" y="4873014"/>
              <a:ext cx="2186309" cy="8869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 t="51831" r="34316"/>
          <a:stretch/>
        </p:blipFill>
        <p:spPr>
          <a:xfrm>
            <a:off x="803690" y="2660132"/>
            <a:ext cx="4011122" cy="195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55"/>
          <p:cNvGrpSpPr/>
          <p:nvPr/>
        </p:nvGrpSpPr>
        <p:grpSpPr>
          <a:xfrm>
            <a:off x="803691" y="387421"/>
            <a:ext cx="3165421" cy="1829881"/>
            <a:chOff x="1071588" y="516561"/>
            <a:chExt cx="4220561" cy="2439841"/>
          </a:xfrm>
        </p:grpSpPr>
        <p:pic>
          <p:nvPicPr>
            <p:cNvPr id="464" name="Google Shape;464;p55"/>
            <p:cNvPicPr preferRelativeResize="0"/>
            <p:nvPr/>
          </p:nvPicPr>
          <p:blipFill rotWithShape="1">
            <a:blip r:embed="rId6">
              <a:alphaModFix/>
            </a:blip>
            <a:srcRect r="48390" b="12470"/>
            <a:stretch/>
          </p:blipFill>
          <p:spPr>
            <a:xfrm>
              <a:off x="1071588" y="516561"/>
              <a:ext cx="4220561" cy="2439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55"/>
            <p:cNvSpPr txBox="1"/>
            <p:nvPr/>
          </p:nvSpPr>
          <p:spPr>
            <a:xfrm>
              <a:off x="2527705" y="583833"/>
              <a:ext cx="18365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Ibmqx4 chip</a:t>
              </a:r>
              <a:endParaRPr sz="1100"/>
            </a:p>
          </p:txBody>
        </p:sp>
      </p:grpSp>
      <p:grpSp>
        <p:nvGrpSpPr>
          <p:cNvPr id="466" name="Google Shape;466;p55"/>
          <p:cNvGrpSpPr/>
          <p:nvPr/>
        </p:nvGrpSpPr>
        <p:grpSpPr>
          <a:xfrm>
            <a:off x="4010572" y="387421"/>
            <a:ext cx="4307619" cy="1829881"/>
            <a:chOff x="5347429" y="516561"/>
            <a:chExt cx="5743492" cy="2439841"/>
          </a:xfrm>
        </p:grpSpPr>
        <p:pic>
          <p:nvPicPr>
            <p:cNvPr id="467" name="Google Shape;467;p55"/>
            <p:cNvPicPr preferRelativeResize="0"/>
            <p:nvPr/>
          </p:nvPicPr>
          <p:blipFill rotWithShape="1">
            <a:blip r:embed="rId7">
              <a:alphaModFix/>
            </a:blip>
            <a:srcRect r="13277"/>
            <a:stretch/>
          </p:blipFill>
          <p:spPr>
            <a:xfrm>
              <a:off x="5347429" y="516561"/>
              <a:ext cx="5743492" cy="2439841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68" name="Google Shape;468;p55"/>
            <p:cNvSpPr txBox="1"/>
            <p:nvPr/>
          </p:nvSpPr>
          <p:spPr>
            <a:xfrm>
              <a:off x="6746820" y="1531127"/>
              <a:ext cx="1051446" cy="4107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00001</a:t>
              </a:r>
              <a:endParaRPr sz="1100"/>
            </a:p>
          </p:txBody>
        </p:sp>
        <p:sp>
          <p:nvSpPr>
            <p:cNvPr id="469" name="Google Shape;469;p55"/>
            <p:cNvSpPr txBox="1"/>
            <p:nvPr/>
          </p:nvSpPr>
          <p:spPr>
            <a:xfrm>
              <a:off x="9758945" y="1446579"/>
              <a:ext cx="1051446" cy="4107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00000</a:t>
              </a:r>
              <a:endParaRPr sz="1100"/>
            </a:p>
          </p:txBody>
        </p:sp>
        <p:sp>
          <p:nvSpPr>
            <p:cNvPr id="470" name="Google Shape;470;p55"/>
            <p:cNvSpPr txBox="1"/>
            <p:nvPr/>
          </p:nvSpPr>
          <p:spPr>
            <a:xfrm>
              <a:off x="7588637" y="613136"/>
              <a:ext cx="2777721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Simulation of circuit</a:t>
              </a:r>
              <a:endParaRPr sz="11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6" descr="Super Grover flying hig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06700" y="677601"/>
            <a:ext cx="3012200" cy="17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>
            <a:spLocks noGrp="1"/>
          </p:cNvSpPr>
          <p:nvPr>
            <p:ph type="ctrTitle"/>
          </p:nvPr>
        </p:nvSpPr>
        <p:spPr>
          <a:xfrm>
            <a:off x="358908" y="23461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GROVER’S ALGORITHM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QISKIT OPENQASM 2.0</a:t>
            </a:r>
            <a:r>
              <a:rPr lang="en"/>
              <a:t> </a:t>
            </a:r>
            <a:r>
              <a:rPr lang="en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REPRESENTATION</a:t>
            </a:r>
            <a:endParaRPr sz="36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/>
          <p:nvPr/>
        </p:nvSpPr>
        <p:spPr>
          <a:xfrm>
            <a:off x="4679786" y="888342"/>
            <a:ext cx="4285362" cy="368053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1146741" y="57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est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PROBLEM</a:t>
            </a:r>
            <a:endParaRPr sz="27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3" name="Google Shape;483;p57"/>
          <p:cNvSpPr txBox="1">
            <a:spLocks noGrp="1"/>
          </p:cNvSpPr>
          <p:nvPr>
            <p:ph type="body" idx="1"/>
          </p:nvPr>
        </p:nvSpPr>
        <p:spPr>
          <a:xfrm>
            <a:off x="419486" y="1461042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Given a Boolean black box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𝑓 : {0, 1, …, 2</a:t>
            </a:r>
            <a:r>
              <a:rPr lang="en" sz="2400" b="0" i="0" u="none" strike="noStrike" cap="none" baseline="30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𝑛</a:t>
            </a: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−1} → {0, 1} that indicates whether a given item is marked.</a:t>
            </a: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</a:pP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problem is to find the marked item given that one exists.</a:t>
            </a:r>
            <a:br>
              <a:rPr lang="en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1170125"/>
            <a:ext cx="40195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On-screen Show (16:9)</PresentationFormat>
  <Paragraphs>108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Questrial</vt:lpstr>
      <vt:lpstr>Roboto Mono</vt:lpstr>
      <vt:lpstr>Calibri</vt:lpstr>
      <vt:lpstr>Circuit</vt:lpstr>
      <vt:lpstr>Theory &amp; Implementation of Grover’s Algorithm in IBM’s QISkit OpenQASM 2.0 Representation</vt:lpstr>
      <vt:lpstr>OUTLINE</vt:lpstr>
      <vt:lpstr>IBMQX4 CHIP</vt:lpstr>
      <vt:lpstr>PHYSICS OF QUBIT-CAVITY SYSTEM</vt:lpstr>
      <vt:lpstr>PHYSICS OF QUBIT-CAVITY SYSTEM</vt:lpstr>
      <vt:lpstr>SIMPLE EXAMPLES OF IMPLEMENTATION</vt:lpstr>
      <vt:lpstr>PowerPoint Presentation</vt:lpstr>
      <vt:lpstr>GROVER’S ALGORITHM QISKIT OPENQASM 2.0 REPRESENTATION</vt:lpstr>
      <vt:lpstr>THE PROBLEM</vt:lpstr>
      <vt:lpstr>GROVER’S ALGORITHM</vt:lpstr>
      <vt:lpstr>GEOMETRICALLY</vt:lpstr>
      <vt:lpstr>GROVER’S DIFFUSION OPERATION</vt:lpstr>
      <vt:lpstr>N = 16</vt:lpstr>
      <vt:lpstr>SUPERPOSITION OF ALL BASES</vt:lpstr>
      <vt:lpstr>PHASE ORACLE</vt:lpstr>
      <vt:lpstr>FIRST OPERATION / REFLECTION</vt:lpstr>
      <vt:lpstr>REFLECTION ACROSS THE AVERAGE</vt:lpstr>
      <vt:lpstr>IMPLEMENTATION</vt:lpstr>
      <vt:lpstr>IMPLEMENTATION / REFLECTION ABOUT |000…0⟩</vt:lpstr>
      <vt:lpstr>IMPLEMENTATION / REFLECTION USING CONTROLLED Z </vt:lpstr>
      <vt:lpstr>IMPLEMENTATION / CONTROLLED Z USING CNOT </vt:lpstr>
      <vt:lpstr>IMPLEMENTATION / N CONTROLLED NOT </vt:lpstr>
      <vt:lpstr>IMPLEMENTATION / PHASE ORACLE</vt:lpstr>
      <vt:lpstr>IMPLEMENTATION / REFLECTION ACROSS AVERAGE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&amp; Implementation of Grover’s Algorithm in IBM’s QISkit OpenQASM 2.0 Representation</dc:title>
  <dc:creator>George Davila</dc:creator>
  <cp:lastModifiedBy>George Davila</cp:lastModifiedBy>
  <cp:revision>1</cp:revision>
  <dcterms:modified xsi:type="dcterms:W3CDTF">2018-11-19T21:36:18Z</dcterms:modified>
</cp:coreProperties>
</file>